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3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11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3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10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Прямая соединительная линия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Прямая соединительная линия 21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22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Овал 23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Овал 25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Овал 24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94525-CA08-4F54-BF80-8AD8734D7429}" type="datetimeFigureOut">
              <a:rPr lang="ru-RU"/>
              <a:pPr>
                <a:defRPr/>
              </a:pPr>
              <a:t>23.05.2019</a:t>
            </a:fld>
            <a:endParaRPr lang="ru-RU"/>
          </a:p>
        </p:txBody>
      </p:sp>
      <p:sp>
        <p:nvSpPr>
          <p:cNvPr id="23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95C087-AA61-436E-884C-7A8B9B4168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F7234AD-AD7D-4185-BEAF-80F76D4CB912}" type="datetimeFigureOut">
              <a:rPr lang="ru-RU"/>
              <a:pPr>
                <a:defRPr/>
              </a:pPr>
              <a:t>23.05.2019</a:t>
            </a:fld>
            <a:endParaRPr lang="ru-RU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DF432F3-1FC9-47FE-9D66-ABEE0EC592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9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0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1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ая соединительная линия 12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ая соединительная линия 14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Овал 19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Овал 20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21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22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Прямая соединительная линия 25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A1A5A-71B2-4265-A294-4E5162A913F7}" type="datetimeFigureOut">
              <a:rPr lang="ru-RU"/>
              <a:pPr>
                <a:defRPr/>
              </a:pPr>
              <a:t>23.05.2019</a:t>
            </a:fld>
            <a:endParaRPr lang="ru-RU"/>
          </a:p>
        </p:txBody>
      </p:sp>
      <p:sp>
        <p:nvSpPr>
          <p:cNvPr id="2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25A4B-4926-45C0-B4F5-C3423B7492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AC6FE-5422-437B-85E6-E8D54ECA425C}" type="datetimeFigureOut">
              <a:rPr lang="ru-RU"/>
              <a:pPr>
                <a:defRPr/>
              </a:pPr>
              <a:t>23.05.2019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F6C64-3700-4687-B6C9-E0425AA44F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AF5EC-70E9-4277-B10A-A3B6D4BFB405}" type="datetimeFigureOut">
              <a:rPr lang="ru-RU"/>
              <a:pPr>
                <a:defRPr/>
              </a:pPr>
              <a:t>23.05.2019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D3B814-1C75-4D88-AF38-28D351A80E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6DB989C-1971-483E-9B98-A79002CDA24E}" type="datetimeFigureOut">
              <a:rPr lang="ru-RU"/>
              <a:pPr>
                <a:defRPr/>
              </a:pPr>
              <a:t>23.05.2019</a:t>
            </a:fld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D6E4077-7023-496D-8CFC-A2D94B261E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77C7A-F1B1-448C-A3DF-BCA47147F4E7}" type="datetimeFigureOut">
              <a:rPr lang="ru-RU"/>
              <a:pPr>
                <a:defRPr/>
              </a:pPr>
              <a:t>23.05.2019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D3BDB-F85F-4E04-BB45-52176CE66E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7" name="Прямая соединительная линия 8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Овал 13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Дата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71E9496-9748-4D16-B9CB-767AE31D1457}" type="datetimeFigureOut">
              <a:rPr lang="ru-RU"/>
              <a:pPr>
                <a:defRPr/>
              </a:pPr>
              <a:t>23.05.2019</a:t>
            </a:fld>
            <a:endParaRPr lang="ru-RU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77973B3-FA89-480D-B4E9-14AACC9B1A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Овал 12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1" name="Прямая соединительная линия 19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FDCF5F1-3FA8-4C54-BF73-2E3911625BC4}" type="datetimeFigureOut">
              <a:rPr lang="ru-RU"/>
              <a:pPr>
                <a:defRPr/>
              </a:pPr>
              <a:t>23.05.2019</a:t>
            </a:fld>
            <a:endParaRPr lang="ru-RU"/>
          </a:p>
        </p:txBody>
      </p:sp>
      <p:sp>
        <p:nvSpPr>
          <p:cNvPr id="13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857B0FC-C498-4B39-80FA-D5A6EAFF1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1F76CD-5EF5-4515-A6F5-229308F3DE32}" type="datetimeFigureOut">
              <a:rPr lang="ru-RU"/>
              <a:pPr>
                <a:defRPr/>
              </a:pPr>
              <a:t>23.05.2019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E7C7A-7F7B-4E5B-941E-258D22E303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1715E6-0A95-45CA-850D-CA355C655EA9}" type="datetimeFigureOut">
              <a:rPr lang="ru-RU"/>
              <a:pPr>
                <a:defRPr/>
              </a:pPr>
              <a:t>23.05.2019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7DDA7-C457-4BFF-BEE2-CA66F2036B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01A9846-6A80-44E6-89D4-C3FE9762B071}" type="datetimeFigureOut">
              <a:rPr lang="ru-RU"/>
              <a:pPr>
                <a:defRPr/>
              </a:pPr>
              <a:t>23.05.2019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DCC7C5B-0798-46CD-83C6-DE9F2F1A97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67" r:id="rId4"/>
    <p:sldLayoutId id="2147483668" r:id="rId5"/>
    <p:sldLayoutId id="2147483675" r:id="rId6"/>
    <p:sldLayoutId id="2147483669" r:id="rId7"/>
    <p:sldLayoutId id="2147483676" r:id="rId8"/>
    <p:sldLayoutId id="2147483677" r:id="rId9"/>
    <p:sldLayoutId id="2147483670" r:id="rId10"/>
    <p:sldLayoutId id="2147483671" r:id="rId11"/>
  </p:sldLayoutIdLst>
  <p:transition spd="med">
    <p:pull/>
  </p:transition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55875" y="3860800"/>
            <a:ext cx="6172200" cy="189388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tx1"/>
                </a:solidFill>
              </a:rPr>
              <a:t>Ответственность родителей за ненадлежащее выполнение своих родительских обязанностей в отношении несовершеннолетних детей</a:t>
            </a:r>
            <a:br>
              <a:rPr lang="ru-RU" sz="3200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285750"/>
            <a:ext cx="6172200" cy="1371600"/>
          </a:xfrm>
        </p:spPr>
        <p:txBody>
          <a:bodyPr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ГБ</a:t>
            </a:r>
            <a:r>
              <a:rPr lang="ru-RU" sz="2000" dirty="0" smtClean="0">
                <a:solidFill>
                  <a:schemeClr val="tx1"/>
                </a:solidFill>
                <a:latin typeface="Arial" charset="0"/>
              </a:rPr>
              <a:t>П</a:t>
            </a:r>
            <a:r>
              <a:rPr lang="ru-RU" sz="2000" dirty="0" smtClean="0">
                <a:solidFill>
                  <a:schemeClr val="tx1"/>
                </a:solidFill>
              </a:rPr>
              <a:t>ОУ  </a:t>
            </a:r>
            <a:r>
              <a:rPr lang="ru-RU" sz="2000" dirty="0" smtClean="0">
                <a:solidFill>
                  <a:schemeClr val="tx1"/>
                </a:solidFill>
              </a:rPr>
              <a:t>«</a:t>
            </a:r>
            <a:r>
              <a:rPr lang="ru-RU" sz="2000" dirty="0" err="1" smtClean="0">
                <a:solidFill>
                  <a:schemeClr val="tx1"/>
                </a:solidFill>
              </a:rPr>
              <a:t>Стерлитамакский</a:t>
            </a:r>
            <a:r>
              <a:rPr lang="ru-RU" sz="2000" dirty="0" smtClean="0">
                <a:solidFill>
                  <a:schemeClr val="tx1"/>
                </a:solidFill>
              </a:rPr>
              <a:t> политехнический  колледж</a:t>
            </a:r>
            <a:r>
              <a:rPr lang="ru-RU" sz="2000" dirty="0" smtClean="0">
                <a:solidFill>
                  <a:schemeClr val="tx1"/>
                </a:solidFill>
              </a:rPr>
              <a:t>»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Содержимое 2"/>
          <p:cNvSpPr>
            <a:spLocks noGrp="1"/>
          </p:cNvSpPr>
          <p:nvPr>
            <p:ph sz="quarter" idx="1"/>
          </p:nvPr>
        </p:nvSpPr>
        <p:spPr>
          <a:xfrm>
            <a:off x="71438" y="269875"/>
            <a:ext cx="8358187" cy="4873625"/>
          </a:xfrm>
        </p:spPr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200" b="1" smtClean="0">
                <a:cs typeface="Times New Roman" pitchFamily="18" charset="0"/>
              </a:rPr>
              <a:t>Семья - естественная среда обитания ребенка. Именно здесь закладываются предпосылки развития физически и духовно здорового человека. К тому же семья для ребенка - это и своего рода убежище, обеспечивающее его выживание. Вот почему одним из основных прав ребенка является его право жить и воспитываться в семье. Поэтому важнейшим вопросом в развитии личности ребенка является роль родителей в его воспитании. </a:t>
            </a:r>
          </a:p>
          <a:p>
            <a:endParaRPr lang="ru-RU" smtClean="0"/>
          </a:p>
        </p:txBody>
      </p:sp>
      <p:pic>
        <p:nvPicPr>
          <p:cNvPr id="14338" name="Picture 2" descr="F:\газета декабрь 2014\Фон\1227959404_ohuennoe.info_9_people_3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63" y="3429000"/>
            <a:ext cx="3286125" cy="328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Содержимое 2"/>
          <p:cNvSpPr>
            <a:spLocks noGrp="1"/>
          </p:cNvSpPr>
          <p:nvPr>
            <p:ph sz="quarter" idx="1"/>
          </p:nvPr>
        </p:nvSpPr>
        <p:spPr>
          <a:xfrm>
            <a:off x="428625" y="285750"/>
            <a:ext cx="8115300" cy="700087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b="1" smtClean="0"/>
              <a:t>Конвенция о правах ребенка</a:t>
            </a:r>
            <a:r>
              <a:rPr lang="ru-RU" smtClean="0"/>
              <a:t> :</a:t>
            </a:r>
          </a:p>
          <a:p>
            <a:pPr algn="just"/>
            <a:r>
              <a:rPr lang="ru-RU" smtClean="0"/>
              <a:t>Родители несут основную ответственность за воспитание и развитие ребенка, наилучшие интересы которого должны являться предметом основной заботы родителей.</a:t>
            </a:r>
          </a:p>
          <a:p>
            <a:endParaRPr lang="ru-RU" smtClean="0"/>
          </a:p>
          <a:p>
            <a:pPr algn="ctr">
              <a:buFont typeface="Wingdings" pitchFamily="2" charset="2"/>
              <a:buNone/>
            </a:pPr>
            <a:r>
              <a:rPr lang="ru-RU" b="1" smtClean="0"/>
              <a:t>Конституция РФ, п. 2 ст. 38:</a:t>
            </a:r>
          </a:p>
          <a:p>
            <a:pPr algn="just"/>
            <a:r>
              <a:rPr lang="ru-RU" b="1" smtClean="0"/>
              <a:t> </a:t>
            </a:r>
            <a:r>
              <a:rPr lang="ru-RU" smtClean="0"/>
              <a:t>забота о детях, их воспитании — равное право и обязанность родителей.</a:t>
            </a:r>
          </a:p>
          <a:p>
            <a:endParaRPr lang="ru-RU" smtClean="0"/>
          </a:p>
          <a:p>
            <a:pPr algn="ctr">
              <a:buFont typeface="Wingdings" pitchFamily="2" charset="2"/>
              <a:buNone/>
            </a:pPr>
            <a:r>
              <a:rPr lang="ru-RU" b="1" smtClean="0"/>
              <a:t>Семейный кодекс РФ. Ст. 61:</a:t>
            </a:r>
          </a:p>
          <a:p>
            <a:pPr algn="just"/>
            <a:r>
              <a:rPr lang="ru-RU" smtClean="0"/>
              <a:t>родители имеют равные права и несут равные обязанности в отношении своих детей (родительские права).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785813"/>
            <a:ext cx="7900988" cy="4873625"/>
          </a:xfrm>
        </p:spPr>
        <p:txBody>
          <a:bodyPr/>
          <a:lstStyle/>
          <a:p>
            <a:pPr algn="just">
              <a:buFont typeface="Wingdings" pitchFamily="2" charset="2"/>
              <a:buNone/>
            </a:pPr>
            <a:r>
              <a:rPr lang="ru-RU" b="1" smtClean="0"/>
              <a:t>Родительские права  </a:t>
            </a:r>
            <a:r>
              <a:rPr lang="ru-RU" smtClean="0"/>
              <a:t>- совокупность прав и обязанностей, которыми наделяются родители как субъекты родительских правоотношений (родительские правоотношения — это правоотношения между родителями и детьми).</a:t>
            </a:r>
          </a:p>
          <a:p>
            <a:pPr algn="just">
              <a:buFont typeface="Wingdings" pitchFamily="2" charset="2"/>
              <a:buNone/>
            </a:pPr>
            <a:endParaRPr lang="ru-RU" smtClean="0"/>
          </a:p>
          <a:p>
            <a:pPr algn="ctr">
              <a:buFont typeface="Wingdings" pitchFamily="2" charset="2"/>
              <a:buNone/>
            </a:pPr>
            <a:r>
              <a:rPr lang="ru-RU" b="1" smtClean="0"/>
              <a:t>К личным неимущественным правам родителей относятся:</a:t>
            </a:r>
          </a:p>
          <a:p>
            <a:r>
              <a:rPr lang="ru-RU" smtClean="0"/>
              <a:t>право на воспитание и образование детей,</a:t>
            </a:r>
          </a:p>
          <a:p>
            <a:r>
              <a:rPr lang="ru-RU" smtClean="0"/>
              <a:t>право на защиту прав и интересов детей,</a:t>
            </a:r>
          </a:p>
          <a:p>
            <a:r>
              <a:rPr lang="ru-RU" smtClean="0"/>
              <a:t>право на защиту родительских прав.</a:t>
            </a:r>
          </a:p>
          <a:p>
            <a:pPr algn="just">
              <a:buFont typeface="Wingdings" pitchFamily="2" charset="2"/>
              <a:buNone/>
            </a:pPr>
            <a:endParaRPr lang="ru-RU" smtClean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714375"/>
            <a:ext cx="7758113" cy="487362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800" b="1" smtClean="0"/>
              <a:t>Забота о детях, их воспитание - </a:t>
            </a:r>
            <a:r>
              <a:rPr lang="ru-RU" sz="2800" smtClean="0"/>
              <a:t>равное право и обязанность родителей.</a:t>
            </a:r>
          </a:p>
          <a:p>
            <a:pPr algn="ctr">
              <a:buFont typeface="Wingdings" pitchFamily="2" charset="2"/>
              <a:buNone/>
            </a:pPr>
            <a:endParaRPr lang="ru-RU" sz="2800" smtClean="0"/>
          </a:p>
          <a:p>
            <a:pPr algn="just">
              <a:buFont typeface="Wingdings" pitchFamily="2" charset="2"/>
              <a:buNone/>
            </a:pPr>
            <a:r>
              <a:rPr lang="ru-RU" sz="2800" smtClean="0"/>
              <a:t>Родителям предоставляется возможность совершать одобряемые, желательные с точки зрения государства действия и поступки, направленные на благо ребенка. Права родителей порождают соответствующие обязанности.</a:t>
            </a:r>
          </a:p>
          <a:p>
            <a:pPr algn="just">
              <a:buFont typeface="Wingdings" pitchFamily="2" charset="2"/>
              <a:buNone/>
            </a:pPr>
            <a:endParaRPr lang="ru-RU" sz="2800" smtClean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7686675" cy="4873625"/>
          </a:xfrm>
        </p:spPr>
        <p:txBody>
          <a:bodyPr/>
          <a:lstStyle/>
          <a:p>
            <a:pPr algn="just"/>
            <a:r>
              <a:rPr lang="ru-RU" sz="2800" smtClean="0"/>
              <a:t>Родительские права прекращаются по достижении детьми возраста восемнадцати лет (совершеннолетия), а также при вступлении несовершен-нолетних детей в брак и в других установленных законом случаях приобре-тения детьми полной дееспособности до достижения ими совершеннолетия (</a:t>
            </a:r>
            <a:r>
              <a:rPr lang="ru-RU" sz="2800" i="1" smtClean="0"/>
              <a:t>вступление в брак и эмансипация)</a:t>
            </a:r>
            <a:r>
              <a:rPr lang="ru-RU" sz="2800" smtClean="0"/>
              <a:t>.</a:t>
            </a:r>
            <a:r>
              <a:rPr lang="ru-RU" sz="2800" i="1" smtClean="0"/>
              <a:t> </a:t>
            </a:r>
            <a:endParaRPr lang="ru-RU" sz="2800" smtClean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57188"/>
            <a:ext cx="8043863" cy="6500812"/>
          </a:xfrm>
        </p:spPr>
        <p:txBody>
          <a:bodyPr>
            <a:normAutofit lnSpcReduction="10000"/>
          </a:bodyPr>
          <a:lstStyle/>
          <a:p>
            <a:pPr marL="274320" indent="-27432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ru-RU" b="1" u="sng" dirty="0" smtClean="0"/>
              <a:t>	Статья 63 СК РФ. Права и обязанности родителей по воспитанию и образованию детей </a:t>
            </a:r>
          </a:p>
          <a:p>
            <a:pPr marL="274320" indent="-274320" algn="just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b="1" dirty="0" smtClean="0"/>
              <a:t>Родители имеют право и обязаны воспитывать своих детей. </a:t>
            </a:r>
            <a:r>
              <a:rPr lang="ru-RU" dirty="0" smtClean="0"/>
              <a:t>Они обязаны заботиться о здоровье, физическом, психическом, духовном и нравственном развитии своих детей.</a:t>
            </a:r>
          </a:p>
          <a:p>
            <a:pPr marL="274320" indent="-274320" algn="just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b="1" dirty="0" smtClean="0"/>
              <a:t>Родители имеют преимущественное право на воспитание своих детей перед всеми другими лицами.</a:t>
            </a:r>
            <a:r>
              <a:rPr lang="ru-RU" dirty="0" smtClean="0"/>
              <a:t> Утратить это право можно лишь в случаях, предусмотренных законом: при лишении родительских прав и усыновлении ребенка.</a:t>
            </a:r>
          </a:p>
          <a:p>
            <a:pPr marL="274320" indent="-274320" algn="just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b="1" dirty="0" smtClean="0"/>
              <a:t>Родители обязаны обеспечить получение детьми основного общего образования.</a:t>
            </a:r>
            <a:endParaRPr lang="ru-RU" dirty="0" smtClean="0"/>
          </a:p>
          <a:p>
            <a:pPr marL="274320" indent="-27432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ru-RU" b="1" i="1" dirty="0" smtClean="0"/>
              <a:t>Уклонение от выполнения этих обязанностей служит основанием для лишения родительских прав, отстранения опекуна (попечителя).</a:t>
            </a:r>
            <a:endParaRPr lang="ru-RU" dirty="0" smtClean="0"/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endParaRPr lang="ru-RU" dirty="0" smtClean="0"/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endParaRPr lang="ru-RU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85750"/>
            <a:ext cx="7972425" cy="4873625"/>
          </a:xfrm>
        </p:spPr>
        <p:txBody>
          <a:bodyPr>
            <a:normAutofit fontScale="92500" lnSpcReduction="20000"/>
          </a:bodyPr>
          <a:lstStyle/>
          <a:p>
            <a:pPr marL="274320" indent="-27432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ru-RU" b="1" u="sng" dirty="0" smtClean="0"/>
              <a:t>Статья 64. Права и обязанности родителей по защите прав и интересов детей</a:t>
            </a:r>
            <a:endParaRPr lang="ru-RU" u="sng" dirty="0" smtClean="0"/>
          </a:p>
          <a:p>
            <a:pPr marL="274320" indent="-274320" algn="just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b="1" dirty="0" smtClean="0"/>
              <a:t>Защита прав и интересов детей возлагается на их родителей.</a:t>
            </a:r>
            <a:r>
              <a:rPr lang="ru-RU" dirty="0" smtClean="0"/>
              <a:t> Родители являются законными представителями своих детей и выступают в защиту их прав и интересов в отношениях с любыми физическими и юридическими лицами, в том числе в судах, без специальных полномочий.</a:t>
            </a:r>
          </a:p>
          <a:p>
            <a:pPr marL="274320" indent="-274320" algn="just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b="1" dirty="0" smtClean="0"/>
              <a:t>Родители не вправе представлять интересы своих детей, если органом опеки и попечительства установлено, что между интересами родителей и детей имеются противоречия. В случае разногласий между родителями и детьми орган опеки и попечительства обязан назначить представителя для защиты прав и интересов детей.</a:t>
            </a:r>
            <a:endParaRPr lang="ru-RU" dirty="0" smtClean="0"/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endParaRPr lang="ru-RU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14313"/>
            <a:ext cx="7972425" cy="6500812"/>
          </a:xfrm>
        </p:spPr>
        <p:txBody>
          <a:bodyPr>
            <a:normAutofit lnSpcReduction="10000"/>
          </a:bodyPr>
          <a:lstStyle/>
          <a:p>
            <a:pPr marL="274320" indent="-27432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ru-RU" b="1" u="sng" dirty="0" smtClean="0"/>
              <a:t>Статья 65. Осуществление родительских прав</a:t>
            </a:r>
            <a:endParaRPr lang="ru-RU" u="sng" dirty="0" smtClean="0"/>
          </a:p>
          <a:p>
            <a:pPr marL="274320" indent="-274320" algn="just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b="1" dirty="0" smtClean="0"/>
              <a:t>Родительские права не могут осуществляться в противоречии с интересами детей. Обеспечение интересов детей должно быть предметом основной заботы их родителей.</a:t>
            </a:r>
            <a:r>
              <a:rPr lang="ru-RU" dirty="0" smtClean="0"/>
              <a:t> При осуществлении родительских прав родители не вправе причинять вред физическому и психическому здоровью детей, их нравственному развитию. Способы воспитания детей должны исключать пренебрежительное, жестокое, грубое, унижающее человеческое достоинство обращение, оскорбление или эксплуатацию детей.</a:t>
            </a:r>
          </a:p>
          <a:p>
            <a:pPr marL="274320" indent="-274320" algn="just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b="1" dirty="0" smtClean="0"/>
              <a:t>Место жительства детей при раздельном проживании родителей устанавливается соглашением родителей.</a:t>
            </a:r>
            <a:r>
              <a:rPr lang="ru-RU" dirty="0" smtClean="0"/>
              <a:t> При отсутствии соглашения спор между родителями разрешается судом исходя из интересов детей и с учетом мнения детей. 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endParaRPr lang="ru-RU" dirty="0" smtClean="0"/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endParaRPr lang="ru-RU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sz="quarter" idx="1"/>
          </p:nvPr>
        </p:nvSpPr>
        <p:spPr>
          <a:xfrm>
            <a:off x="214313" y="142875"/>
            <a:ext cx="8286750" cy="6643688"/>
          </a:xfrm>
        </p:spPr>
        <p:txBody>
          <a:bodyPr>
            <a:normAutofit fontScale="52500" lnSpcReduction="20000"/>
          </a:bodyPr>
          <a:lstStyle/>
          <a:p>
            <a:pPr marL="274320" indent="-274320" algn="ctr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4600" b="1" dirty="0" smtClean="0"/>
              <a:t>Родители, осуществляющие родительские права в ущерб правам и интересам детей, несут ответственность в установленном законом порядке:</a:t>
            </a:r>
          </a:p>
          <a:p>
            <a:pPr marL="274320" indent="-274320" algn="just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sz="3800" b="1" dirty="0" smtClean="0"/>
              <a:t>Административную, </a:t>
            </a:r>
            <a:r>
              <a:rPr lang="ru-RU" sz="3800" dirty="0" smtClean="0"/>
              <a:t>согласно ст. 5.35 Кодекса РФ об административных правонарушениях – за неисполнение родителями или иными законными представителями несовершеннолетних обязанностей по содержанию и воспитанию несовершеннолетних;</a:t>
            </a:r>
          </a:p>
          <a:p>
            <a:pPr marL="274320" indent="-274320" algn="just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3300" dirty="0" smtClean="0"/>
              <a:t> </a:t>
            </a:r>
          </a:p>
          <a:p>
            <a:pPr marL="274320" indent="-274320" algn="just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sz="3300" dirty="0" smtClean="0"/>
              <a:t>	</a:t>
            </a:r>
            <a:r>
              <a:rPr lang="ru-RU" sz="3800" b="1" dirty="0" smtClean="0"/>
              <a:t>Уголовную,</a:t>
            </a:r>
            <a:r>
              <a:rPr lang="ru-RU" sz="3800" dirty="0" smtClean="0"/>
              <a:t> согласно ст. ст. 156 Уголовного Кодекса РФ – за неисполнение обязанностей по воспитанию несовершеннолетних, 157 Уголовного Кодекса РФ – за злостное уклонение от уплаты средств на содержание детей или нетрудоспособных родителей. За совершение преступлений, наносящих вред жизни или здоровью, </a:t>
            </a:r>
            <a:r>
              <a:rPr lang="ru-RU" sz="3800" dirty="0" err="1" smtClean="0"/>
              <a:t>посягание</a:t>
            </a:r>
            <a:r>
              <a:rPr lang="ru-RU" sz="3800" dirty="0" smtClean="0"/>
              <a:t> на половую неприкосновенность ребенка родители несут уголовную ответственность на общих основаниях;</a:t>
            </a:r>
          </a:p>
          <a:p>
            <a:pPr marL="274320" indent="-274320" algn="just" fontAlgn="auto">
              <a:spcAft>
                <a:spcPts val="0"/>
              </a:spcAft>
              <a:buFont typeface="Wingdings"/>
              <a:buNone/>
              <a:defRPr/>
            </a:pPr>
            <a:r>
              <a:rPr lang="ru-RU" sz="3300" dirty="0" smtClean="0"/>
              <a:t> </a:t>
            </a:r>
          </a:p>
          <a:p>
            <a:pPr marL="274320" indent="-274320" algn="just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ru-RU" sz="3300" dirty="0" smtClean="0"/>
              <a:t>	</a:t>
            </a:r>
            <a:r>
              <a:rPr lang="ru-RU" sz="3800" b="1" dirty="0" smtClean="0"/>
              <a:t>Гражданско-правовую,</a:t>
            </a:r>
            <a:r>
              <a:rPr lang="ru-RU" sz="3800" dirty="0" smtClean="0"/>
              <a:t> согласно ст. ст. 69, 73, 77 Семейного Кодекса РФ – в виде ограничения, лишения родительских прав и отобрания ребенка. Лишение родительских прав и ограничение родительских прав производится только в судебном порядке.</a:t>
            </a:r>
          </a:p>
          <a:p>
            <a:pPr marL="274320" indent="-274320" algn="ctr" fontAlgn="auto">
              <a:spcAft>
                <a:spcPts val="0"/>
              </a:spcAft>
              <a:buFont typeface="Wingdings"/>
              <a:buNone/>
              <a:defRPr/>
            </a:pPr>
            <a:endParaRPr lang="ru-RU" sz="2800" b="1" dirty="0"/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Содержимое 2"/>
          <p:cNvSpPr>
            <a:spLocks noGrp="1"/>
          </p:cNvSpPr>
          <p:nvPr>
            <p:ph sz="quarter" idx="1"/>
          </p:nvPr>
        </p:nvSpPr>
        <p:spPr>
          <a:xfrm>
            <a:off x="285750" y="142875"/>
            <a:ext cx="8429625" cy="62865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800" b="1" smtClean="0"/>
              <a:t>Счастлива та семья, где есть взаимопонимание. Только когда мы вместе — ребёнок чувствует себя комфортно. А это в наших силах и возможностях.</a:t>
            </a:r>
          </a:p>
          <a:p>
            <a:pPr>
              <a:buFont typeface="Wingdings" pitchFamily="2" charset="2"/>
              <a:buNone/>
            </a:pPr>
            <a:r>
              <a:rPr lang="ru-RU" sz="3200" b="1" smtClean="0"/>
              <a:t>В</a:t>
            </a:r>
            <a:r>
              <a:rPr lang="ru-RU" sz="2800" smtClean="0"/>
              <a:t>оспитание ребенка с четким представлением</a:t>
            </a:r>
          </a:p>
          <a:p>
            <a:pPr>
              <a:buFont typeface="Wingdings" pitchFamily="2" charset="2"/>
              <a:buNone/>
            </a:pPr>
            <a:r>
              <a:rPr lang="ru-RU" sz="3200" b="1" smtClean="0"/>
              <a:t>М</a:t>
            </a:r>
            <a:r>
              <a:rPr lang="ru-RU" sz="2800" smtClean="0"/>
              <a:t>ы. Это целенаправленный и</a:t>
            </a:r>
          </a:p>
          <a:p>
            <a:pPr>
              <a:buFont typeface="Wingdings" pitchFamily="2" charset="2"/>
              <a:buNone/>
            </a:pPr>
            <a:r>
              <a:rPr lang="ru-RU" sz="3200" b="1" smtClean="0"/>
              <a:t>Е</a:t>
            </a:r>
            <a:r>
              <a:rPr lang="ru-RU" sz="2800" smtClean="0"/>
              <a:t>жедневный процесс, в котором происходит его</a:t>
            </a:r>
          </a:p>
          <a:p>
            <a:pPr>
              <a:buFont typeface="Wingdings" pitchFamily="2" charset="2"/>
              <a:buNone/>
            </a:pPr>
            <a:r>
              <a:rPr lang="ru-RU" sz="3200" b="1" smtClean="0"/>
              <a:t>С</a:t>
            </a:r>
            <a:r>
              <a:rPr lang="ru-RU" sz="2800" smtClean="0"/>
              <a:t>амосовершенствование и саморазвитие.      Данная работа ведет к</a:t>
            </a:r>
          </a:p>
          <a:p>
            <a:pPr>
              <a:buFont typeface="Wingdings" pitchFamily="2" charset="2"/>
              <a:buNone/>
            </a:pPr>
            <a:r>
              <a:rPr lang="ru-RU" sz="3200" b="1" smtClean="0"/>
              <a:t>Т</a:t>
            </a:r>
            <a:r>
              <a:rPr lang="ru-RU" sz="2800" smtClean="0"/>
              <a:t>риумфy личности ребенка. Это путь к</a:t>
            </a:r>
          </a:p>
          <a:p>
            <a:pPr>
              <a:buFont typeface="Wingdings" pitchFamily="2" charset="2"/>
              <a:buNone/>
            </a:pPr>
            <a:r>
              <a:rPr lang="ru-RU" sz="3200" b="1" smtClean="0"/>
              <a:t>Е</a:t>
            </a:r>
            <a:r>
              <a:rPr lang="ru-RU" sz="2800" smtClean="0"/>
              <a:t>динению студента, его родителей и колледжа.</a:t>
            </a:r>
          </a:p>
        </p:txBody>
      </p:sp>
    </p:spTree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Содержимое 5" descr="semja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85813" y="1160463"/>
            <a:ext cx="7215187" cy="5411787"/>
          </a:xfrm>
        </p:spPr>
      </p:pic>
      <p:sp>
        <p:nvSpPr>
          <p:cNvPr id="7" name="Прямоугольник 6"/>
          <p:cNvSpPr/>
          <p:nvPr/>
        </p:nvSpPr>
        <p:spPr>
          <a:xfrm>
            <a:off x="1037223" y="148216"/>
            <a:ext cx="7069564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/>
                <a:solidFill>
                  <a:srgbClr val="C00000"/>
                </a:solidFill>
                <a:latin typeface="+mn-lt"/>
                <a:cs typeface="+mn-cs"/>
              </a:rPr>
              <a:t>Будьте счастливы</a:t>
            </a:r>
            <a:r>
              <a:rPr lang="ru-RU" sz="5400" b="1" dirty="0">
                <a:ln/>
                <a:solidFill>
                  <a:schemeClr val="accent3"/>
                </a:solidFill>
                <a:latin typeface="+mn-lt"/>
                <a:cs typeface="+mn-cs"/>
              </a:rPr>
              <a:t>!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157</TotalTime>
  <Words>538</Words>
  <Application>Microsoft Office PowerPoint</Application>
  <PresentationFormat>Экран (4:3)</PresentationFormat>
  <Paragraphs>46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Эркер</vt:lpstr>
      <vt:lpstr>Ответственность родителей за ненадлежащее выполнение своих родительских обязанностей в отношении несовершеннолетних детей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Ответственность родителей за ненадлежащее выполнение своих родительских обязанностей в отношении несовершеннолетних детей </dc:title>
  <dc:creator>препод1</dc:creator>
  <cp:lastModifiedBy>Psclog</cp:lastModifiedBy>
  <cp:revision>16</cp:revision>
  <dcterms:created xsi:type="dcterms:W3CDTF">2014-12-18T10:08:15Z</dcterms:created>
  <dcterms:modified xsi:type="dcterms:W3CDTF">2019-05-23T05:10:47Z</dcterms:modified>
</cp:coreProperties>
</file>